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E037-C929-41BA-BF3C-F0C042751747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D8FB9-68D0-4DE0-B147-C73955B16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01207D-5BDA-4BED-8240-D3FC29C8C65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0EE1A8-34CE-4F32-BF25-9D4E96A7F8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" pitchFamily="-106" charset="0"/>
                <a:ea typeface="ＭＳ Ｐゴシック" pitchFamily="-106" charset="-128"/>
              </a:rPr>
              <a:t>You may add comments here to clarify </a:t>
            </a:r>
            <a:r>
              <a:rPr lang="en-US" altLang="en-US">
                <a:latin typeface="Times" pitchFamily="-106" charset="0"/>
                <a:ea typeface="ＭＳ Ｐゴシック" pitchFamily="-106" charset="-128"/>
              </a:rPr>
              <a:t>the work</a:t>
            </a:r>
            <a:r>
              <a:rPr lang="en-US" altLang="en-US" baseline="0">
                <a:latin typeface="Times" pitchFamily="-106" charset="0"/>
                <a:ea typeface="ＭＳ Ｐゴシック" pitchFamily="-106" charset="-128"/>
              </a:rPr>
              <a:t> or the results.</a:t>
            </a:r>
            <a:endParaRPr lang="en-US" altLang="en-US">
              <a:latin typeface="Times" pitchFamily="-106" charset="0"/>
              <a:ea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826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08820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16867" y="3176"/>
            <a:ext cx="818726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4818" y="1290639"/>
            <a:ext cx="10460567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0" name="Rectangle 6">
            <a:hlinkClick r:id="" action="ppaction://hlinkshowjump?jump=lastslide"/>
          </p:cNvPr>
          <p:cNvSpPr>
            <a:spLocks noChangeArrowheads="1"/>
          </p:cNvSpPr>
          <p:nvPr userDrawn="1"/>
        </p:nvSpPr>
        <p:spPr bwMode="auto">
          <a:xfrm>
            <a:off x="11910485" y="0"/>
            <a:ext cx="281516" cy="25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-836083" y="6259513"/>
            <a:ext cx="2540001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algn="r"/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42457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wipe dir="d"/>
  </p:transition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-65" charset="0"/>
        </a:defRPr>
      </a:lvl9pPr>
    </p:titleStyle>
    <p:bodyStyle>
      <a:lvl1pPr marL="282575" indent="-282575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Font typeface="Wingdings" pitchFamily="-106" charset="2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6588" indent="-23971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Font typeface="Times" pitchFamily="-106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7575" indent="-1666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255713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593850" indent="-22383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10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5082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29654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422650" indent="-223838" algn="l" rtl="0" fontAlgn="base">
        <a:lnSpc>
          <a:spcPct val="85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469657" y="616385"/>
            <a:ext cx="6851138" cy="781258"/>
          </a:xfrm>
        </p:spPr>
        <p:txBody>
          <a:bodyPr/>
          <a:lstStyle/>
          <a:p>
            <a:pPr algn="ctr" eaLnBrk="1" hangingPunct="1"/>
            <a:r>
              <a:rPr lang="en-US" sz="2000" dirty="0"/>
              <a:t>Pre-impact Albedo Map and Photometric Properties of the (65803) </a:t>
            </a:r>
            <a:r>
              <a:rPr lang="en-US" sz="2000" dirty="0" err="1"/>
              <a:t>Didymos</a:t>
            </a:r>
            <a:r>
              <a:rPr lang="en-US" sz="2000" dirty="0"/>
              <a:t> Asteroid Binary System from DART and Ground-based Data</a:t>
            </a:r>
            <a:br>
              <a:rPr lang="en-US" sz="2000" dirty="0"/>
            </a:br>
            <a:r>
              <a:rPr lang="en-US" sz="1800" dirty="0"/>
              <a:t> </a:t>
            </a:r>
            <a:br>
              <a:rPr lang="en-US" sz="1800" dirty="0"/>
            </a:br>
            <a:r>
              <a:rPr lang="en-US" sz="1400" dirty="0"/>
              <a:t>Bonnie J. Buratti</a:t>
            </a:r>
            <a:br>
              <a:rPr lang="en-US" sz="1800" dirty="0"/>
            </a:br>
            <a:br>
              <a:rPr lang="en-US" altLang="en-US" sz="1800" dirty="0">
                <a:ea typeface="ＭＳ Ｐゴシック" pitchFamily="-106" charset="-128"/>
              </a:rPr>
            </a:br>
            <a:endParaRPr lang="en-US" altLang="en-US" sz="1800" dirty="0">
              <a:ea typeface="ＭＳ Ｐゴシック" pitchFamily="-106" charset="-128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6225559" y="1471078"/>
            <a:ext cx="5088806" cy="477053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16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Background</a:t>
            </a:r>
            <a:r>
              <a:rPr lang="en-US" altLang="en-US" sz="1600" b="1" dirty="0">
                <a:solidFill>
                  <a:schemeClr val="bg1"/>
                </a:solidFill>
              </a:rPr>
              <a:t>: The development of mitigation strategies for deflecting or disrupting a Near –Earth Object (NEO) on a collision trajectory to Earth is a key component of NASA’s Planetary Defense Program. The Double Asteroid Redirection Test (DART) Mission was NASA’s first demonstration of the kinetic impactor technique. This study defines the pre-collision  surface properties of  </a:t>
            </a:r>
            <a:r>
              <a:rPr lang="en-US" altLang="en-US" sz="1600" b="1" dirty="0" err="1">
                <a:solidFill>
                  <a:schemeClr val="bg1"/>
                </a:solidFill>
              </a:rPr>
              <a:t>Dimorphos</a:t>
            </a:r>
            <a:r>
              <a:rPr lang="en-US" altLang="en-US" sz="1600" b="1" dirty="0">
                <a:solidFill>
                  <a:schemeClr val="bg1"/>
                </a:solidFill>
              </a:rPr>
              <a:t>, the impact target. </a:t>
            </a:r>
          </a:p>
          <a:p>
            <a:pPr lv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16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Data &amp; Results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: </a:t>
            </a:r>
            <a:r>
              <a:rPr lang="en-US" altLang="en-US" sz="1600" b="1" dirty="0">
                <a:solidFill>
                  <a:schemeClr val="bg1"/>
                </a:solidFill>
              </a:rPr>
              <a:t>The roughness, albedo, phase curve and other properties of </a:t>
            </a:r>
            <a:r>
              <a:rPr lang="en-US" altLang="en-US" sz="1600" b="1" dirty="0" err="1">
                <a:solidFill>
                  <a:schemeClr val="bg1"/>
                </a:solidFill>
              </a:rPr>
              <a:t>Dimorphos</a:t>
            </a:r>
            <a:r>
              <a:rPr lang="en-US" altLang="en-US" sz="1600" b="1" dirty="0">
                <a:solidFill>
                  <a:schemeClr val="bg1"/>
                </a:solidFill>
              </a:rPr>
              <a:t> are typical of the S-family of asteroids.   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en-US" altLang="en-US" sz="16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Significance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: </a:t>
            </a:r>
            <a:r>
              <a:rPr lang="en-US" altLang="en-US" sz="1600" b="1" dirty="0">
                <a:solidFill>
                  <a:schemeClr val="bg1"/>
                </a:solidFill>
              </a:rPr>
              <a:t>These results provide a baseline for comparison with results from the European Space Agency’s Hera mission, which will closely scrutinize the post-impact </a:t>
            </a:r>
            <a:r>
              <a:rPr lang="en-US" altLang="en-US" sz="1600" b="1" dirty="0" err="1">
                <a:solidFill>
                  <a:schemeClr val="bg1"/>
                </a:solidFill>
              </a:rPr>
              <a:t>Dimorphos</a:t>
            </a:r>
            <a:r>
              <a:rPr lang="en-US" altLang="en-US" sz="1600" b="1" dirty="0">
                <a:solidFill>
                  <a:schemeClr val="bg1"/>
                </a:solidFill>
              </a:rPr>
              <a:t> in 2026, leading to an understanding of the quantitative effects of the kinetic impactor mitigation strategy.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163057" y="6046114"/>
            <a:ext cx="5441704" cy="73866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050" b="1" dirty="0">
                <a:solidFill>
                  <a:srgbClr val="FFFFFF"/>
                </a:solidFill>
              </a:rPr>
              <a:t>Citation: B. J. Buratti, J. </a:t>
            </a:r>
            <a:r>
              <a:rPr lang="en-US" altLang="en-US" sz="1050" b="1" dirty="0" err="1">
                <a:solidFill>
                  <a:srgbClr val="FFFFFF"/>
                </a:solidFill>
              </a:rPr>
              <a:t>Pittichová</a:t>
            </a:r>
            <a:r>
              <a:rPr lang="en-US" altLang="en-US" sz="1050" b="1" dirty="0">
                <a:solidFill>
                  <a:srgbClr val="FFFFFF"/>
                </a:solidFill>
              </a:rPr>
              <a:t>, I. Mishra, J. K. Hillier, J. A. Mosher, S. R. Chesley, J. M. Sunshine, O.  Barnouin, C. M. Ernst, R. T. Daly, J-Y Li, A. F. Cheng, A. S. Rivkin (2024)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 </a:t>
            </a:r>
            <a:r>
              <a:rPr kumimoji="0" lang="en-US" altLang="en-US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Planet. Sci. J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. </a:t>
            </a:r>
            <a:r>
              <a:rPr kumimoji="0" lang="en-US" altLang="en-US" sz="105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5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, </a:t>
            </a:r>
            <a:r>
              <a:rPr lang="en-US" altLang="en-US" sz="1050" b="1" dirty="0">
                <a:solidFill>
                  <a:srgbClr val="FFFFFF"/>
                </a:solidFill>
              </a:rPr>
              <a:t>id.83.</a:t>
            </a: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 DOI 10.3847/PSJ/</a:t>
            </a:r>
            <a:r>
              <a:rPr lang="en-US" altLang="en-US" sz="1050" b="1" dirty="0">
                <a:solidFill>
                  <a:srgbClr val="FFFFFF"/>
                </a:solidFill>
              </a:rPr>
              <a:t>ad2b60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This work was supported by </a:t>
            </a:r>
            <a:r>
              <a:rPr lang="en-US" altLang="en-US" sz="1050" b="1" dirty="0">
                <a:solidFill>
                  <a:srgbClr val="FFFFFF"/>
                </a:solidFill>
              </a:rPr>
              <a:t>the DART Participating Scientist Program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67000" y="6477001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30DF00-8003-A642-B7A6-42066A27A4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57" y="56927"/>
            <a:ext cx="3695700" cy="6985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36654C-FAB5-C345-B038-07FB572BE751}"/>
              </a:ext>
            </a:extLst>
          </p:cNvPr>
          <p:cNvSpPr/>
          <p:nvPr/>
        </p:nvSpPr>
        <p:spPr>
          <a:xfrm>
            <a:off x="6069605" y="6478395"/>
            <a:ext cx="54417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© 2024 California Institute of Technology. Government sponsorship acknowledged.</a:t>
            </a:r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F872334A-D2BA-C0BD-0275-68FF97AB1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27" y="4511651"/>
            <a:ext cx="5808478" cy="1169551"/>
          </a:xfrm>
          <a:prstGeom prst="rect">
            <a:avLst/>
          </a:prstGeom>
          <a:solidFill>
            <a:schemeClr val="tx1">
              <a:alpha val="50000"/>
            </a:schemeClr>
          </a:solidFill>
          <a:ln w="381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+mn-cs"/>
              </a:rPr>
              <a:t>The </a:t>
            </a:r>
            <a:r>
              <a:rPr lang="en-US" altLang="en-US" sz="1400" b="1" dirty="0">
                <a:solidFill>
                  <a:srgbClr val="FFFFFF"/>
                </a:solidFill>
              </a:rPr>
              <a:t>figure shows the normal reflectance of </a:t>
            </a:r>
            <a:r>
              <a:rPr lang="en-US" altLang="en-US" sz="1400" b="1" dirty="0" err="1">
                <a:solidFill>
                  <a:srgbClr val="FFFFFF"/>
                </a:solidFill>
              </a:rPr>
              <a:t>Dimorphos</a:t>
            </a:r>
            <a:r>
              <a:rPr lang="en-US" altLang="en-US" sz="1400" b="1" dirty="0">
                <a:solidFill>
                  <a:srgbClr val="FFFFFF"/>
                </a:solidFill>
              </a:rPr>
              <a:t> computed from a calibrated, closest-approach DART image of </a:t>
            </a:r>
            <a:r>
              <a:rPr lang="en-US" altLang="en-US" sz="1400" b="1" dirty="0" err="1">
                <a:solidFill>
                  <a:srgbClr val="FFFFFF"/>
                </a:solidFill>
              </a:rPr>
              <a:t>Dimorphos</a:t>
            </a:r>
            <a:r>
              <a:rPr lang="en-US" altLang="en-US" sz="1400" b="1" dirty="0">
                <a:solidFill>
                  <a:srgbClr val="FFFFFF"/>
                </a:solidFill>
              </a:rPr>
              <a:t>, the companion of </a:t>
            </a:r>
            <a:r>
              <a:rPr lang="en-US" altLang="en-US" sz="1400" b="1" dirty="0" err="1">
                <a:solidFill>
                  <a:srgbClr val="FFFFFF"/>
                </a:solidFill>
              </a:rPr>
              <a:t>Didymos</a:t>
            </a:r>
            <a:r>
              <a:rPr lang="en-US" altLang="en-US" sz="1400" b="1" dirty="0">
                <a:solidFill>
                  <a:srgbClr val="FFFFFF"/>
                </a:solidFill>
              </a:rPr>
              <a:t>, corrected for all the effects of viewing geometry. The higher albedo streaks are not an artifact; they are possibly due to the presence of smaller, brighter particles.  </a:t>
            </a: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27FFA5-8644-4A92-A799-F99FA14278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10123" r="11560" b="7636"/>
          <a:stretch/>
        </p:blipFill>
        <p:spPr>
          <a:xfrm>
            <a:off x="261127" y="797909"/>
            <a:ext cx="565895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10209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_Blank">
  <a:themeElements>
    <a:clrScheme name="1_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333399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351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Times</vt:lpstr>
      <vt:lpstr>Wingdings</vt:lpstr>
      <vt:lpstr>1_Blank</vt:lpstr>
      <vt:lpstr>Pre-impact Albedo Map and Photometric Properties of the (65803) Didymos Asteroid Binary System from DART and Ground-based Data   Bonnie J. Buratti  </vt:lpstr>
    </vt:vector>
  </TitlesOfParts>
  <Company>JPL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name of person submitting highlight</dc:title>
  <dc:creator>Buratti, Bonnie J (3220)</dc:creator>
  <cp:lastModifiedBy>Buratti, Bonnie J (US 3220)</cp:lastModifiedBy>
  <cp:revision>19</cp:revision>
  <dcterms:created xsi:type="dcterms:W3CDTF">2019-05-13T04:20:12Z</dcterms:created>
  <dcterms:modified xsi:type="dcterms:W3CDTF">2024-04-17T22:09:50Z</dcterms:modified>
</cp:coreProperties>
</file>